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64" r:id="rId4"/>
    <p:sldId id="263" r:id="rId5"/>
    <p:sldId id="267" r:id="rId6"/>
    <p:sldId id="272" r:id="rId7"/>
    <p:sldId id="273" r:id="rId8"/>
    <p:sldId id="274" r:id="rId9"/>
    <p:sldId id="275" r:id="rId10"/>
    <p:sldId id="276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0801" autoAdjust="0"/>
  </p:normalViewPr>
  <p:slideViewPr>
    <p:cSldViewPr snapToGrid="0" snapToObjects="1">
      <p:cViewPr varScale="1">
        <p:scale>
          <a:sx n="88" d="100"/>
          <a:sy n="88" d="100"/>
        </p:scale>
        <p:origin x="-92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5C268C-9CC8-F74D-8362-E692A5AEC292}" type="datetimeFigureOut">
              <a:rPr lang="en-US" smtClean="0"/>
              <a:pPr/>
              <a:t>7/11/12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305197-1B8B-674D-BB37-CACBC3C10EB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E3B0FF-AB2B-754F-970C-CF61A5322914}" type="datetimeFigureOut">
              <a:rPr lang="en-US" smtClean="0"/>
              <a:pPr/>
              <a:t>7/11/12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821225-AE67-B14C-AE0A-742FA73FE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Import existing</a:t>
            </a:r>
          </a:p>
          <a:p>
            <a:pPr lvl="1"/>
            <a:r>
              <a:rPr lang="en-US" dirty="0" smtClean="0"/>
              <a:t>Not much exists</a:t>
            </a:r>
          </a:p>
          <a:p>
            <a:pPr lvl="1"/>
            <a:r>
              <a:rPr lang="en-US" dirty="0" err="1" smtClean="0"/>
              <a:t>DataStage</a:t>
            </a:r>
            <a:endParaRPr lang="en-US" dirty="0" smtClean="0"/>
          </a:p>
          <a:p>
            <a:pPr lvl="1"/>
            <a:r>
              <a:rPr lang="en-US" dirty="0" smtClean="0"/>
              <a:t>DAISY</a:t>
            </a:r>
          </a:p>
          <a:p>
            <a:pPr lvl="1"/>
            <a:r>
              <a:rPr lang="en-US" dirty="0" smtClean="0"/>
              <a:t>From data repositories </a:t>
            </a:r>
            <a:r>
              <a:rPr lang="en-US" dirty="0" err="1" smtClean="0"/>
              <a:t>eg</a:t>
            </a:r>
            <a:r>
              <a:rPr lang="en-US" dirty="0" smtClean="0"/>
              <a:t> Dryad</a:t>
            </a:r>
          </a:p>
          <a:p>
            <a:pPr lvl="1"/>
            <a:r>
              <a:rPr lang="en-US" dirty="0" smtClean="0"/>
              <a:t>From central systems (</a:t>
            </a:r>
            <a:r>
              <a:rPr lang="en-US" dirty="0" err="1" smtClean="0"/>
              <a:t>eg</a:t>
            </a:r>
            <a:r>
              <a:rPr lang="en-US" dirty="0" smtClean="0"/>
              <a:t> RIM systems and </a:t>
            </a:r>
            <a:r>
              <a:rPr lang="en-US" dirty="0" err="1" smtClean="0"/>
              <a:t>OxfordDMP</a:t>
            </a:r>
            <a:r>
              <a:rPr lang="en-US" dirty="0" smtClean="0"/>
              <a:t> Online)</a:t>
            </a:r>
          </a:p>
          <a:p>
            <a:endParaRPr lang="en-US" dirty="0" smtClean="0"/>
          </a:p>
          <a:p>
            <a:r>
              <a:rPr lang="en-US" dirty="0" smtClean="0"/>
              <a:t>OAIS model has</a:t>
            </a:r>
            <a:r>
              <a:rPr lang="en-US" baseline="0" dirty="0" smtClean="0"/>
              <a:t> 7 types that ‘ought’ to be present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475D3C-B97E-3F40-80DD-27CC7921347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9BCF-D119-A14F-9C6B-E45B2CD6F74A}" type="datetimeFigureOut">
              <a:rPr lang="en-US" smtClean="0"/>
              <a:pPr/>
              <a:t>7/11/12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4A822-0153-104B-BB33-E0231E6EAC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9BCF-D119-A14F-9C6B-E45B2CD6F74A}" type="datetimeFigureOut">
              <a:rPr lang="en-US" smtClean="0"/>
              <a:pPr/>
              <a:t>7/11/12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4A822-0153-104B-BB33-E0231E6EAC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9BCF-D119-A14F-9C6B-E45B2CD6F74A}" type="datetimeFigureOut">
              <a:rPr lang="en-US" smtClean="0"/>
              <a:pPr/>
              <a:t>7/11/12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4A822-0153-104B-BB33-E0231E6EAC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9BCF-D119-A14F-9C6B-E45B2CD6F74A}" type="datetimeFigureOut">
              <a:rPr lang="en-US" smtClean="0"/>
              <a:pPr/>
              <a:t>7/11/12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4A822-0153-104B-BB33-E0231E6EAC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9BCF-D119-A14F-9C6B-E45B2CD6F74A}" type="datetimeFigureOut">
              <a:rPr lang="en-US" smtClean="0"/>
              <a:pPr/>
              <a:t>7/11/12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4A822-0153-104B-BB33-E0231E6EAC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9BCF-D119-A14F-9C6B-E45B2CD6F74A}" type="datetimeFigureOut">
              <a:rPr lang="en-US" smtClean="0"/>
              <a:pPr/>
              <a:t>7/11/12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4A822-0153-104B-BB33-E0231E6EAC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9BCF-D119-A14F-9C6B-E45B2CD6F74A}" type="datetimeFigureOut">
              <a:rPr lang="en-US" smtClean="0"/>
              <a:pPr/>
              <a:t>7/11/12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4A822-0153-104B-BB33-E0231E6EAC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9BCF-D119-A14F-9C6B-E45B2CD6F74A}" type="datetimeFigureOut">
              <a:rPr lang="en-US" smtClean="0"/>
              <a:pPr/>
              <a:t>7/11/12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4A822-0153-104B-BB33-E0231E6EAC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9BCF-D119-A14F-9C6B-E45B2CD6F74A}" type="datetimeFigureOut">
              <a:rPr lang="en-US" smtClean="0"/>
              <a:pPr/>
              <a:t>7/11/12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4A822-0153-104B-BB33-E0231E6EAC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9BCF-D119-A14F-9C6B-E45B2CD6F74A}" type="datetimeFigureOut">
              <a:rPr lang="en-US" smtClean="0"/>
              <a:pPr/>
              <a:t>7/11/12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4A822-0153-104B-BB33-E0231E6EAC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09BCF-D119-A14F-9C6B-E45B2CD6F74A}" type="datetimeFigureOut">
              <a:rPr lang="en-US" smtClean="0"/>
              <a:pPr/>
              <a:t>7/11/12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4A822-0153-104B-BB33-E0231E6EAC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09BCF-D119-A14F-9C6B-E45B2CD6F74A}" type="datetimeFigureOut">
              <a:rPr lang="en-US" smtClean="0"/>
              <a:pPr/>
              <a:t>7/11/12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74A822-0153-104B-BB33-E0231E6EAC2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71031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Just enough metadata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9017"/>
            <a:ext cx="6400800" cy="1752600"/>
          </a:xfrm>
        </p:spPr>
        <p:txBody>
          <a:bodyPr/>
          <a:lstStyle/>
          <a:p>
            <a:r>
              <a:rPr lang="en-US" dirty="0" smtClean="0"/>
              <a:t>Metadata for research datasets in institutional data repositories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60487" y="5861277"/>
            <a:ext cx="314887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Sally Rumsey</a:t>
            </a:r>
          </a:p>
          <a:p>
            <a:r>
              <a:rPr lang="en-US" sz="1600" dirty="0" smtClean="0"/>
              <a:t>The Bodleian Libraries</a:t>
            </a:r>
            <a:endParaRPr lang="en-US" sz="1600" dirty="0"/>
          </a:p>
        </p:txBody>
      </p:sp>
      <p:pic>
        <p:nvPicPr>
          <p:cNvPr id="5" name="Picture 5" descr="ox_small_cmyk_po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98952" y="5638800"/>
            <a:ext cx="859248" cy="838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DLEIAN-LIBRARIES-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799" y="5712792"/>
            <a:ext cx="1074687" cy="700058"/>
          </a:xfrm>
          <a:prstGeom prst="rect">
            <a:avLst/>
          </a:prstGeom>
        </p:spPr>
      </p:pic>
      <p:pic>
        <p:nvPicPr>
          <p:cNvPr id="8" name="Picture 7" descr="jisclogojpgweb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27135" y="5678613"/>
            <a:ext cx="1205819" cy="79821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568795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8EB4E3"/>
                </a:solidFill>
              </a:rPr>
              <a:t>A metadata conundrum</a:t>
            </a:r>
            <a:endParaRPr lang="en-US" sz="4000" dirty="0">
              <a:solidFill>
                <a:srgbClr val="8EB4E3"/>
              </a:solidFill>
            </a:endParaRPr>
          </a:p>
        </p:txBody>
      </p:sp>
      <p:sp>
        <p:nvSpPr>
          <p:cNvPr id="4" name="Cloud Callout 3"/>
          <p:cNvSpPr/>
          <p:nvPr/>
        </p:nvSpPr>
        <p:spPr>
          <a:xfrm>
            <a:off x="1039051" y="1818217"/>
            <a:ext cx="7042452" cy="3953903"/>
          </a:xfrm>
          <a:prstGeom prst="cloud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What problems and possible solutions do you envisage if imposing a set of mandatory metadata fields for deposit/ingest in a data repository?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Uses for metadata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1678" y="1600200"/>
            <a:ext cx="7840333" cy="4525963"/>
          </a:xfrm>
        </p:spPr>
        <p:txBody>
          <a:bodyPr/>
          <a:lstStyle/>
          <a:p>
            <a:r>
              <a:rPr lang="en-US" dirty="0" smtClean="0"/>
              <a:t>Citing (at package level)</a:t>
            </a:r>
          </a:p>
          <a:p>
            <a:r>
              <a:rPr lang="en-US" dirty="0" smtClean="0"/>
              <a:t>Discovery</a:t>
            </a:r>
          </a:p>
          <a:p>
            <a:r>
              <a:rPr lang="en-US" dirty="0" smtClean="0"/>
              <a:t>Compliance with funder requirements</a:t>
            </a:r>
          </a:p>
          <a:p>
            <a:r>
              <a:rPr lang="en-US" dirty="0" smtClean="0"/>
              <a:t>Explanatory: Additional information for potential users (assessment of usefulness)</a:t>
            </a:r>
          </a:p>
          <a:p>
            <a:r>
              <a:rPr lang="en-US" dirty="0" smtClean="0"/>
              <a:t>Preservation</a:t>
            </a:r>
          </a:p>
          <a:p>
            <a:r>
              <a:rPr lang="en-US" dirty="0" smtClean="0"/>
              <a:t>Reporting and business intelligence (internal &amp; external)</a:t>
            </a:r>
            <a:endParaRPr lang="en-US" dirty="0"/>
          </a:p>
        </p:txBody>
      </p:sp>
      <p:pic>
        <p:nvPicPr>
          <p:cNvPr id="5" name="Picture 4" descr="BODLEIAN-LIBRARIE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7914" y="5776134"/>
            <a:ext cx="1074687" cy="70005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Starting point: DataCite kernel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Creator</a:t>
            </a:r>
          </a:p>
          <a:p>
            <a:r>
              <a:rPr lang="en-US" dirty="0" smtClean="0"/>
              <a:t>Title</a:t>
            </a:r>
          </a:p>
          <a:p>
            <a:r>
              <a:rPr lang="en-US" dirty="0" smtClean="0"/>
              <a:t>Date</a:t>
            </a:r>
          </a:p>
          <a:p>
            <a:r>
              <a:rPr lang="en-US" dirty="0" smtClean="0"/>
              <a:t>Publisher – auto generated</a:t>
            </a:r>
          </a:p>
          <a:p>
            <a:r>
              <a:rPr lang="en-US" dirty="0" smtClean="0"/>
              <a:t>ID – auto generated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7F7F7F"/>
                </a:solidFill>
              </a:rPr>
              <a:t>Fulfills citation and basic discovery requirements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Does not fulfill other requirements</a:t>
            </a:r>
            <a:endParaRPr lang="en-US" dirty="0">
              <a:solidFill>
                <a:srgbClr val="7F7F7F"/>
              </a:solidFill>
            </a:endParaRPr>
          </a:p>
        </p:txBody>
      </p:sp>
      <p:pic>
        <p:nvPicPr>
          <p:cNvPr id="4" name="Picture 3" descr="BODLEIAN-LIBRARIE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7914" y="5776134"/>
            <a:ext cx="1074687" cy="70005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8EB4E3"/>
                </a:solidFill>
              </a:rPr>
              <a:t>EPSRC principle vi</a:t>
            </a:r>
            <a:endParaRPr lang="en-US" dirty="0">
              <a:solidFill>
                <a:srgbClr val="8EB4E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“Sufficient </a:t>
            </a:r>
            <a:r>
              <a:rPr lang="en-US" dirty="0"/>
              <a:t>metadata should be recorded and made openly available to enable other researchers to understand the potential for further research and re-use of the </a:t>
            </a:r>
            <a:r>
              <a:rPr lang="en-US" dirty="0" smtClean="0"/>
              <a:t>data” </a:t>
            </a:r>
          </a:p>
          <a:p>
            <a:r>
              <a:rPr lang="en-US" dirty="0" smtClean="0"/>
              <a:t>How much is ‘sufficient?’</a:t>
            </a:r>
          </a:p>
          <a:p>
            <a:r>
              <a:rPr lang="en-US" dirty="0" smtClean="0"/>
              <a:t>What should be mandatory in these circumstances?</a:t>
            </a:r>
          </a:p>
          <a:p>
            <a:r>
              <a:rPr lang="en-US" dirty="0" smtClean="0"/>
              <a:t>Using EPSRC roadmap as a starting point</a:t>
            </a:r>
            <a:endParaRPr lang="en-US" dirty="0"/>
          </a:p>
        </p:txBody>
      </p:sp>
      <p:pic>
        <p:nvPicPr>
          <p:cNvPr id="4" name="Picture 3" descr="BODLEIAN-LIBRARIE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7914" y="5920434"/>
            <a:ext cx="1074687" cy="70005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558ED5"/>
                </a:solidFill>
              </a:rPr>
              <a:t>Making things easy?</a:t>
            </a:r>
            <a:endParaRPr lang="en-US" dirty="0">
              <a:solidFill>
                <a:srgbClr val="558ED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Person information inc affiliation</a:t>
            </a:r>
          </a:p>
          <a:p>
            <a:pPr lvl="1"/>
            <a:r>
              <a:rPr lang="en-US" dirty="0" smtClean="0"/>
              <a:t>Reliant on central and other systems</a:t>
            </a:r>
          </a:p>
          <a:p>
            <a:r>
              <a:rPr lang="en-US" dirty="0" smtClean="0"/>
              <a:t>Import data from </a:t>
            </a:r>
            <a:r>
              <a:rPr lang="en-US" dirty="0" err="1" smtClean="0"/>
              <a:t>DMPs</a:t>
            </a:r>
            <a:endParaRPr lang="en-US" dirty="0" smtClean="0"/>
          </a:p>
          <a:p>
            <a:r>
              <a:rPr lang="en-US" dirty="0" smtClean="0"/>
              <a:t>Imported metadata – you get what you’re given. Enhancement?</a:t>
            </a:r>
          </a:p>
          <a:p>
            <a:r>
              <a:rPr lang="en-US" dirty="0" smtClean="0"/>
              <a:t>Import data from equipment</a:t>
            </a:r>
            <a:endParaRPr lang="en-US" dirty="0"/>
          </a:p>
        </p:txBody>
      </p:sp>
      <p:pic>
        <p:nvPicPr>
          <p:cNvPr id="4" name="Picture 3" descr="BODLEIAN-LIBRARIE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7914" y="5776134"/>
            <a:ext cx="1074687" cy="70005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>
                <a:solidFill>
                  <a:srgbClr val="558ED5"/>
                </a:solidFill>
              </a:rPr>
              <a:t>Populating DataFinder</a:t>
            </a:r>
            <a:endParaRPr lang="en-US" dirty="0">
              <a:solidFill>
                <a:srgbClr val="558ED5"/>
              </a:solidFill>
            </a:endParaRPr>
          </a:p>
        </p:txBody>
      </p:sp>
      <p:sp>
        <p:nvSpPr>
          <p:cNvPr id="15" name="Content Placeholder 14"/>
          <p:cNvSpPr>
            <a:spLocks noGrp="1"/>
          </p:cNvSpPr>
          <p:nvPr>
            <p:ph sz="half" idx="1"/>
          </p:nvPr>
        </p:nvSpPr>
        <p:spPr>
          <a:xfrm>
            <a:off x="4648200" y="1380071"/>
            <a:ext cx="4038600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3840" b="1" dirty="0" smtClean="0">
                <a:solidFill>
                  <a:srgbClr val="0000FF"/>
                </a:solidFill>
              </a:rPr>
              <a:t>Minimum metadata set</a:t>
            </a:r>
          </a:p>
          <a:p>
            <a:r>
              <a:rPr lang="en-US" dirty="0" smtClean="0"/>
              <a:t>Mandatory</a:t>
            </a:r>
          </a:p>
          <a:p>
            <a:r>
              <a:rPr lang="en-US" dirty="0" smtClean="0"/>
              <a:t>Contextual</a:t>
            </a:r>
          </a:p>
          <a:p>
            <a:r>
              <a:rPr lang="en-US" dirty="0" smtClean="0"/>
              <a:t>Optional – including disciplinary</a:t>
            </a:r>
          </a:p>
        </p:txBody>
      </p:sp>
      <p:sp>
        <p:nvSpPr>
          <p:cNvPr id="7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417638"/>
            <a:ext cx="4038600" cy="518636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GB" sz="3840" b="1" dirty="0" smtClean="0">
                <a:solidFill>
                  <a:srgbClr val="0000FF"/>
                </a:solidFill>
              </a:rPr>
              <a:t>Sources of metadata</a:t>
            </a:r>
            <a:endParaRPr lang="en-GB" sz="3840" b="1" i="1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GB" i="1" dirty="0" smtClean="0">
                <a:solidFill>
                  <a:srgbClr val="558ED5"/>
                </a:solidFill>
              </a:rPr>
              <a:t>Manual entry</a:t>
            </a:r>
          </a:p>
          <a:p>
            <a:pPr lvl="0"/>
            <a:r>
              <a:rPr lang="en-GB" dirty="0" smtClean="0"/>
              <a:t>Generally disliked</a:t>
            </a:r>
          </a:p>
          <a:p>
            <a:pPr lvl="0"/>
            <a:r>
              <a:rPr lang="en-GB" dirty="0" smtClean="0"/>
              <a:t>Can lead to inaccuracies</a:t>
            </a:r>
          </a:p>
          <a:p>
            <a:pPr lvl="0"/>
            <a:r>
              <a:rPr lang="en-GB" dirty="0" smtClean="0"/>
              <a:t>Can lead to richer metadata</a:t>
            </a:r>
          </a:p>
          <a:p>
            <a:pPr>
              <a:buNone/>
            </a:pPr>
            <a:r>
              <a:rPr lang="en-GB" i="1" dirty="0" smtClean="0">
                <a:solidFill>
                  <a:srgbClr val="558ED5"/>
                </a:solidFill>
              </a:rPr>
              <a:t>Import existing</a:t>
            </a:r>
          </a:p>
          <a:p>
            <a:pPr lvl="0"/>
            <a:r>
              <a:rPr lang="en-GB" dirty="0" smtClean="0"/>
              <a:t>Not much exists</a:t>
            </a:r>
          </a:p>
          <a:p>
            <a:pPr lvl="0"/>
            <a:r>
              <a:rPr lang="en-GB" dirty="0" smtClean="0"/>
              <a:t>From data repositories (</a:t>
            </a:r>
            <a:r>
              <a:rPr lang="en-GB" dirty="0" err="1" smtClean="0"/>
              <a:t>eg</a:t>
            </a:r>
            <a:r>
              <a:rPr lang="en-GB" dirty="0" smtClean="0"/>
              <a:t> UKDA, Dryad)</a:t>
            </a:r>
          </a:p>
          <a:p>
            <a:pPr lvl="0"/>
            <a:r>
              <a:rPr lang="en-GB" dirty="0" smtClean="0"/>
              <a:t>From central systems (</a:t>
            </a:r>
            <a:r>
              <a:rPr lang="en-GB" dirty="0" err="1" smtClean="0"/>
              <a:t>eg</a:t>
            </a:r>
            <a:r>
              <a:rPr lang="en-GB" dirty="0" smtClean="0"/>
              <a:t> RIM or DMP systems)</a:t>
            </a:r>
          </a:p>
          <a:p>
            <a:pPr lvl="0"/>
            <a:r>
              <a:rPr lang="en-GB" dirty="0" smtClean="0"/>
              <a:t>From other systems (</a:t>
            </a:r>
            <a:r>
              <a:rPr lang="en-GB" dirty="0" err="1" smtClean="0"/>
              <a:t>eg</a:t>
            </a:r>
            <a:r>
              <a:rPr lang="en-GB" dirty="0" smtClean="0"/>
              <a:t> ROS)</a:t>
            </a:r>
          </a:p>
          <a:p>
            <a:pPr lvl="0"/>
            <a:r>
              <a:rPr lang="en-GB" dirty="0" smtClean="0"/>
              <a:t>From machines that generate the data</a:t>
            </a:r>
          </a:p>
          <a:p>
            <a:pPr>
              <a:buNone/>
            </a:pPr>
            <a:r>
              <a:rPr lang="en-GB" i="1" dirty="0" smtClean="0">
                <a:solidFill>
                  <a:srgbClr val="558ED5"/>
                </a:solidFill>
              </a:rPr>
              <a:t>Auto generated</a:t>
            </a:r>
          </a:p>
          <a:p>
            <a:pPr lvl="0"/>
            <a:r>
              <a:rPr lang="en-GB" dirty="0" smtClean="0"/>
              <a:t>From DMP systems</a:t>
            </a:r>
          </a:p>
          <a:p>
            <a:pPr lvl="0"/>
            <a:r>
              <a:rPr lang="en-GB" dirty="0" smtClean="0"/>
              <a:t>From </a:t>
            </a:r>
            <a:r>
              <a:rPr lang="en-GB" dirty="0" err="1" smtClean="0"/>
              <a:t>DataStage</a:t>
            </a:r>
            <a:endParaRPr lang="en-GB" dirty="0" smtClean="0"/>
          </a:p>
          <a:p>
            <a:endParaRPr lang="en-US" dirty="0"/>
          </a:p>
        </p:txBody>
      </p:sp>
      <p:pic>
        <p:nvPicPr>
          <p:cNvPr id="5" name="Picture 4" descr="BODLEIAN-LIBRARIES-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66742"/>
            <a:ext cx="1074687" cy="70005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" y="811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558ED5"/>
                </a:solidFill>
              </a:rPr>
              <a:t>Recommended minimum core metadata set for Oxford [WIP]</a:t>
            </a:r>
            <a:endParaRPr lang="en-US" sz="2400" b="1" dirty="0">
              <a:solidFill>
                <a:srgbClr val="558ED5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-14431" y="571378"/>
          <a:ext cx="9143999" cy="62433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0664"/>
                <a:gridCol w="1511342"/>
                <a:gridCol w="1385400"/>
                <a:gridCol w="995756"/>
                <a:gridCol w="288083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Element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Auto Gen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DataCite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Note</a:t>
                      </a:r>
                      <a:endParaRPr lang="en-US" dirty="0"/>
                    </a:p>
                  </a:txBody>
                  <a:tcPr/>
                </a:tc>
              </a:tr>
              <a:tr h="2939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latin typeface="Verdana"/>
                        </a:rPr>
                        <a:t>Record/digital object </a:t>
                      </a:r>
                      <a:r>
                        <a:rPr lang="en-US" sz="1400" b="0" i="0" u="none" strike="noStrike" dirty="0">
                          <a:latin typeface="Verdana"/>
                        </a:rPr>
                        <a:t>ID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 dirty="0" smtClean="0">
                        <a:latin typeface="Verdana"/>
                      </a:endParaRPr>
                    </a:p>
                    <a:p>
                      <a:pPr algn="l" fontAlgn="t"/>
                      <a:r>
                        <a:rPr lang="en-US" sz="1200" b="0" i="0" u="none" strike="noStrike" dirty="0" smtClean="0">
                          <a:latin typeface="Verdana"/>
                        </a:rPr>
                        <a:t>UUID</a:t>
                      </a:r>
                      <a:endParaRPr lang="en-US" sz="1200" b="0" i="0" u="none" strike="noStrike" dirty="0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Verdana"/>
                        </a:rPr>
                        <a:t>M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 dirty="0">
                        <a:latin typeface="Verdana"/>
                      </a:endParaRPr>
                    </a:p>
                  </a:txBody>
                  <a:tcPr marL="12700" marR="12700" marT="12700" marB="0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Verdana"/>
                        </a:rPr>
                        <a:t>Location of dataset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Verdana"/>
                        </a:rPr>
                        <a:t>URL/ DOI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 dirty="0" smtClean="0">
                        <a:latin typeface="Verdana"/>
                      </a:endParaRPr>
                    </a:p>
                    <a:p>
                      <a:pPr algn="l" fontAlgn="t"/>
                      <a:r>
                        <a:rPr lang="en-US" sz="1200" b="0" i="0" u="none" strike="noStrike" dirty="0" err="1" smtClean="0">
                          <a:latin typeface="Verdana"/>
                        </a:rPr>
                        <a:t>DataBank</a:t>
                      </a:r>
                      <a:r>
                        <a:rPr lang="en-US" sz="1200" b="0" i="0" u="none" strike="noStrike" dirty="0" smtClean="0">
                          <a:latin typeface="Verdana"/>
                        </a:rPr>
                        <a:t> </a:t>
                      </a:r>
                      <a:r>
                        <a:rPr lang="en-US" sz="1200" b="0" i="0" u="none" strike="noStrike" dirty="0">
                          <a:latin typeface="Verdana"/>
                        </a:rPr>
                        <a:t>auto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latin typeface="Verdana"/>
                        </a:rPr>
                        <a:t>If no URL: contact details</a:t>
                      </a:r>
                    </a:p>
                  </a:txBody>
                  <a:tcPr marL="12700" marR="12700" marT="12700" marB="0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latin typeface="Verdana"/>
                        </a:rPr>
                        <a:t>[Medium]</a:t>
                      </a:r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Verdana"/>
                        </a:rPr>
                        <a:t>Default: digital </a:t>
                      </a:r>
                      <a:r>
                        <a:rPr lang="en-US" sz="1200" b="0" i="0" u="none" strike="noStrike" dirty="0" smtClean="0">
                          <a:latin typeface="Verdana"/>
                        </a:rPr>
                        <a:t> (+ non-digital). </a:t>
                      </a:r>
                      <a:endParaRPr lang="en-US" sz="12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 dirty="0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 smtClean="0">
                          <a:latin typeface="Verdana"/>
                        </a:rPr>
                        <a:t>To </a:t>
                      </a:r>
                      <a:r>
                        <a:rPr lang="en-US" sz="1200" b="0" i="0" u="none" strike="noStrike" dirty="0">
                          <a:latin typeface="Verdana"/>
                        </a:rPr>
                        <a:t>enable indication of non-digital </a:t>
                      </a:r>
                      <a:r>
                        <a:rPr lang="en-US" sz="1200" b="0" i="0" u="none" strike="noStrike" dirty="0" smtClean="0">
                          <a:latin typeface="Verdana"/>
                        </a:rPr>
                        <a:t>data. Check box + options. On/offline</a:t>
                      </a:r>
                      <a:endParaRPr lang="en-US" sz="1200" b="0" i="0" u="none" strike="noStrike" dirty="0">
                        <a:latin typeface="Verdana"/>
                      </a:endParaRPr>
                    </a:p>
                  </a:txBody>
                  <a:tcPr marL="12700" marR="12700" marT="12700" marB="0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Verdana"/>
                        </a:rPr>
                        <a:t>Creator (if not depositor)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latin typeface="Verdana"/>
                        </a:rPr>
                        <a:t>Repeatable</a:t>
                      </a:r>
                      <a:endParaRPr lang="en-US" sz="12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 dirty="0" smtClean="0">
                        <a:latin typeface="Verdana"/>
                      </a:endParaRPr>
                    </a:p>
                    <a:p>
                      <a:pPr algn="l" fontAlgn="t"/>
                      <a:r>
                        <a:rPr lang="en-US" sz="1200" b="0" i="0" u="none" strike="noStrike" dirty="0" err="1" smtClean="0">
                          <a:latin typeface="Verdana"/>
                        </a:rPr>
                        <a:t>WebAuth</a:t>
                      </a:r>
                      <a:r>
                        <a:rPr lang="en-US" sz="1200" b="0" i="0" u="none" strike="noStrike" dirty="0" err="1">
                          <a:latin typeface="Verdana"/>
                        </a:rPr>
                        <a:t>/OxDMP</a:t>
                      </a:r>
                      <a:endParaRPr lang="en-US" sz="1200" b="0" i="0" u="none" strike="noStrike" dirty="0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Verdana"/>
                        </a:rPr>
                        <a:t>M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latin typeface="Verdana"/>
                        </a:rPr>
                        <a:t>If depositor draw from </a:t>
                      </a:r>
                      <a:r>
                        <a:rPr lang="en-US" sz="1200" b="0" i="0" u="none" strike="noStrike" dirty="0" err="1" smtClean="0">
                          <a:latin typeface="Verdana"/>
                        </a:rPr>
                        <a:t>WebAuth</a:t>
                      </a:r>
                      <a:r>
                        <a:rPr lang="en-US" sz="1200" b="0" i="0" u="none" strike="noStrike" dirty="0" smtClean="0">
                          <a:latin typeface="Verdana"/>
                        </a:rPr>
                        <a:t>. (see optional)</a:t>
                      </a:r>
                      <a:endParaRPr lang="en-US" sz="1200" b="0" i="0" u="none" strike="noStrike" dirty="0">
                        <a:latin typeface="Verdana"/>
                      </a:endParaRPr>
                    </a:p>
                  </a:txBody>
                  <a:tcPr marL="12700" marR="12700" marT="12700" marB="0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Verdana"/>
                        </a:rPr>
                        <a:t>Creator affiliation  (if not depositor)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Verdana"/>
                        </a:rPr>
                        <a:t>Repeatable (see optional)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 dirty="0" smtClean="0">
                        <a:latin typeface="Verdana"/>
                      </a:endParaRPr>
                    </a:p>
                    <a:p>
                      <a:pPr algn="l" fontAlgn="t"/>
                      <a:r>
                        <a:rPr lang="en-US" sz="1200" b="0" i="0" u="none" strike="noStrike" dirty="0" err="1" smtClean="0">
                          <a:latin typeface="Verdana"/>
                        </a:rPr>
                        <a:t>WebAuth</a:t>
                      </a:r>
                      <a:r>
                        <a:rPr lang="en-US" sz="1200" b="0" i="0" u="none" strike="noStrike" dirty="0" err="1">
                          <a:latin typeface="Verdana"/>
                        </a:rPr>
                        <a:t>/OxDMP</a:t>
                      </a:r>
                      <a:endParaRPr lang="en-US" sz="1200" b="0" i="0" u="none" strike="noStrike" dirty="0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latin typeface="Verdana"/>
                        </a:rPr>
                        <a:t>If depositor draw from </a:t>
                      </a:r>
                      <a:r>
                        <a:rPr lang="en-US" sz="1200" b="0" i="0" u="none" strike="noStrike" dirty="0" err="1">
                          <a:latin typeface="Verdana"/>
                        </a:rPr>
                        <a:t>WebAuth</a:t>
                      </a:r>
                      <a:r>
                        <a:rPr lang="en-US" sz="1200" b="0" i="0" u="none" strike="noStrike" dirty="0" smtClean="0">
                          <a:latin typeface="Verdana"/>
                        </a:rPr>
                        <a:t>; CUD; </a:t>
                      </a:r>
                      <a:r>
                        <a:rPr lang="en-US" sz="1200" b="0" i="0" u="none" strike="noStrike" dirty="0">
                          <a:latin typeface="Verdana"/>
                        </a:rPr>
                        <a:t>Imply subject</a:t>
                      </a:r>
                    </a:p>
                  </a:txBody>
                  <a:tcPr marL="12700" marR="12700" marT="12700" marB="0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Verdana"/>
                        </a:rPr>
                        <a:t>Title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 dirty="0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Verdana"/>
                        </a:rPr>
                        <a:t>M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 dirty="0">
                        <a:latin typeface="Verdana"/>
                      </a:endParaRPr>
                    </a:p>
                  </a:txBody>
                  <a:tcPr marL="12700" marR="12700" marT="12700" marB="0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Verdana"/>
                        </a:rPr>
                        <a:t>Publisher of data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Verdana"/>
                        </a:rPr>
                        <a:t>Default University of Oxford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 smtClean="0">
                          <a:latin typeface="Verdana"/>
                        </a:rPr>
                        <a:t>Default</a:t>
                      </a:r>
                      <a:endParaRPr lang="en-US" sz="1200" b="0" i="0" u="none" strike="noStrike" dirty="0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Verdana"/>
                        </a:rPr>
                        <a:t>M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 dirty="0">
                        <a:latin typeface="Verdana"/>
                      </a:endParaRPr>
                    </a:p>
                  </a:txBody>
                  <a:tcPr marL="12700" marR="12700" marT="12700" marB="0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Verdana"/>
                        </a:rPr>
                        <a:t>Publication year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Verdana"/>
                        </a:rPr>
                        <a:t>Default current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 smtClean="0">
                          <a:latin typeface="Verdana"/>
                        </a:rPr>
                        <a:t>Default</a:t>
                      </a:r>
                      <a:endParaRPr lang="en-US" sz="1200" b="0" i="0" u="none" strike="noStrike" dirty="0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Verdana"/>
                        </a:rPr>
                        <a:t>M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latin typeface="Verdana"/>
                        </a:rPr>
                        <a:t>If an embargo period has been in effect, use the date when the embargo period ends.</a:t>
                      </a:r>
                    </a:p>
                  </a:txBody>
                  <a:tcPr marL="12700" marR="12700" marT="12700" marB="0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Verdana"/>
                        </a:rPr>
                        <a:t>Access terms &amp; conditions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Verdana"/>
                        </a:rPr>
                        <a:t>Default + options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 dirty="0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 dirty="0">
                        <a:latin typeface="Verdana"/>
                      </a:endParaRPr>
                    </a:p>
                  </a:txBody>
                  <a:tcPr marL="12700" marR="12700" marT="12700" marB="0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Verdana"/>
                        </a:rPr>
                        <a:t>Data owner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Verdana"/>
                        </a:rPr>
                        <a:t>Default Department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 dirty="0" smtClean="0">
                        <a:latin typeface="Verdana"/>
                      </a:endParaRPr>
                    </a:p>
                    <a:p>
                      <a:pPr algn="l" fontAlgn="t"/>
                      <a:endParaRPr lang="en-US" sz="1200" b="0" i="0" u="none" strike="noStrike" dirty="0" smtClean="0">
                        <a:latin typeface="Verdana"/>
                      </a:endParaRPr>
                    </a:p>
                    <a:p>
                      <a:pPr algn="l" fontAlgn="t"/>
                      <a:r>
                        <a:rPr lang="en-US" sz="1200" b="0" i="0" u="none" strike="noStrike" dirty="0" err="1" smtClean="0">
                          <a:latin typeface="Verdana"/>
                        </a:rPr>
                        <a:t>WebAuth</a:t>
                      </a:r>
                      <a:r>
                        <a:rPr lang="en-US" sz="1200" b="0" i="0" u="none" strike="noStrike" dirty="0" err="1">
                          <a:latin typeface="Verdana"/>
                        </a:rPr>
                        <a:t>/OxDMP</a:t>
                      </a:r>
                      <a:endParaRPr lang="en-US" sz="1200" b="0" i="0" u="none" strike="noStrike" dirty="0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 smtClean="0">
                          <a:latin typeface="Verdana"/>
                        </a:rPr>
                        <a:t>For curation; ALT Name (Person or role) + Data owner contact. + </a:t>
                      </a:r>
                      <a:r>
                        <a:rPr lang="en-US" sz="1200" b="0" i="0" u="none" strike="noStrike" dirty="0" err="1" smtClean="0">
                          <a:latin typeface="Verdana"/>
                        </a:rPr>
                        <a:t>Qu</a:t>
                      </a:r>
                      <a:r>
                        <a:rPr lang="en-US" sz="1200" b="0" i="0" u="none" strike="noStrike" dirty="0" smtClean="0">
                          <a:latin typeface="Verdana"/>
                        </a:rPr>
                        <a:t> 'Do you own the rights for this </a:t>
                      </a:r>
                      <a:r>
                        <a:rPr lang="en-US" sz="1200" b="0" i="0" u="none" strike="noStrike" dirty="0" err="1" smtClean="0">
                          <a:latin typeface="Verdana"/>
                        </a:rPr>
                        <a:t>data?Need</a:t>
                      </a:r>
                      <a:r>
                        <a:rPr lang="en-US" sz="1200" b="0" i="0" u="none" strike="noStrike" dirty="0" smtClean="0">
                          <a:latin typeface="Verdana"/>
                        </a:rPr>
                        <a:t> policy</a:t>
                      </a:r>
                      <a:endParaRPr lang="en-US" sz="1200" b="0" i="0" u="none" strike="noStrike" dirty="0">
                        <a:latin typeface="Verdana"/>
                      </a:endParaRPr>
                    </a:p>
                  </a:txBody>
                  <a:tcPr marL="12700" marR="12700" marT="12700" marB="0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Verdana"/>
                        </a:rPr>
                        <a:t>Access date to data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Verdana"/>
                        </a:rPr>
                        <a:t>Default current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 dirty="0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latin typeface="Verdana"/>
                        </a:rPr>
                        <a:t>To set embargo</a:t>
                      </a:r>
                    </a:p>
                  </a:txBody>
                  <a:tcPr marL="12700" marR="12700" marT="12700" marB="0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Verdana"/>
                        </a:rPr>
                        <a:t>Rights for metadata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latin typeface="Verdana"/>
                        </a:rPr>
                        <a:t>Default:</a:t>
                      </a:r>
                      <a:r>
                        <a:rPr lang="en-US" sz="1200" b="0" i="0" u="none" strike="noStrike" baseline="0" dirty="0" smtClean="0">
                          <a:latin typeface="Verdana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Verdana"/>
                        </a:rPr>
                        <a:t>CC0</a:t>
                      </a:r>
                      <a:r>
                        <a:rPr lang="en-US" sz="1200" b="0" i="0" u="none" strike="noStrike" dirty="0">
                          <a:latin typeface="Verdana"/>
                        </a:rPr>
                        <a:t>? ODC?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 dirty="0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 dirty="0">
                        <a:latin typeface="Verdana"/>
                      </a:endParaRPr>
                    </a:p>
                  </a:txBody>
                  <a:tcPr marL="12700" marR="12700" marT="12700" marB="0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latin typeface="Verdana"/>
                        </a:rPr>
                        <a:t>[Subject]</a:t>
                      </a:r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latin typeface="Verdana"/>
                        </a:rPr>
                        <a:t>FAST + options</a:t>
                      </a:r>
                      <a:endParaRPr lang="en-US" sz="12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 dirty="0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 smtClean="0">
                          <a:latin typeface="Verdana"/>
                        </a:rPr>
                        <a:t>Import where possible  using available data. Encourage </a:t>
                      </a:r>
                      <a:r>
                        <a:rPr lang="en-US" sz="1200" b="0" i="0" u="none" strike="noStrike" dirty="0" err="1" smtClean="0">
                          <a:latin typeface="Verdana"/>
                        </a:rPr>
                        <a:t>imupt</a:t>
                      </a:r>
                      <a:r>
                        <a:rPr lang="en-US" sz="1200" b="0" i="0" u="none" strike="noStrike" dirty="0" smtClean="0">
                          <a:latin typeface="Verdana"/>
                        </a:rPr>
                        <a:t>.+ K/</a:t>
                      </a:r>
                      <a:r>
                        <a:rPr lang="en-US" sz="1200" b="0" i="0" u="none" strike="noStrike" dirty="0" err="1" smtClean="0">
                          <a:latin typeface="Verdana"/>
                        </a:rPr>
                        <a:t>w</a:t>
                      </a:r>
                      <a:r>
                        <a:rPr lang="en-US" sz="1200" b="0" i="0" u="none" strike="noStrike" dirty="0" smtClean="0">
                          <a:latin typeface="Verdana"/>
                        </a:rPr>
                        <a:t> option. See Optional</a:t>
                      </a:r>
                      <a:endParaRPr lang="en-US" sz="1200" b="0" i="0" u="none" strike="noStrike" dirty="0">
                        <a:latin typeface="Verdana"/>
                      </a:endParaRPr>
                    </a:p>
                  </a:txBody>
                  <a:tcPr marL="12700" marR="12700" marT="1270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458384" y="733220"/>
          <a:ext cx="8240934" cy="54127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4062"/>
                <a:gridCol w="2427591"/>
                <a:gridCol w="1471987"/>
                <a:gridCol w="1298813"/>
                <a:gridCol w="110848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Element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Auto Gen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DataCite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EPSRC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Verdana"/>
                        </a:rPr>
                        <a:t>Funding agency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Verdana"/>
                        </a:rPr>
                        <a:t>Multiple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latin typeface="Verdana"/>
                        </a:rPr>
                        <a:t>OxDMP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Verdana"/>
                        </a:rPr>
                        <a:t>M</a:t>
                      </a: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Verdana"/>
                        </a:rPr>
                        <a:t>Grant number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Verdana"/>
                        </a:rPr>
                        <a:t>Multiple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latin typeface="Verdana"/>
                        </a:rPr>
                        <a:t>OxDMP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Verdana"/>
                        </a:rPr>
                        <a:t>M</a:t>
                      </a: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Verdana"/>
                        </a:rPr>
                        <a:t>Project information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latin typeface="Verdana"/>
                        </a:rPr>
                        <a:t>Link to project web page/blog</a:t>
                      </a:r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latin typeface="Verdana"/>
                        </a:rPr>
                        <a:t>Last access request date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latin typeface="Verdana"/>
                        </a:rPr>
                        <a:t>Automatically determined</a:t>
                      </a:r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latin typeface="Verdana"/>
                        </a:rPr>
                        <a:t>M</a:t>
                      </a:r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Verdana"/>
                        </a:rPr>
                        <a:t>Source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Verdana"/>
                        </a:rPr>
                        <a:t>If imported record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latin typeface="Verdana"/>
                        </a:rPr>
                        <a:t>Automatically determined</a:t>
                      </a:r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Verdana"/>
                        </a:rPr>
                        <a:t>Source URL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Verdana"/>
                        </a:rPr>
                        <a:t>If imported record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 smtClean="0">
                          <a:latin typeface="Verdana"/>
                        </a:rPr>
                        <a:t>Automatically determined</a:t>
                      </a:r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latin typeface="Verdana"/>
                        </a:rPr>
                        <a:t>Data generation </a:t>
                      </a:r>
                    </a:p>
                    <a:p>
                      <a:pPr algn="l" fontAlgn="b"/>
                      <a:r>
                        <a:rPr lang="en-US" sz="1400" b="0" i="0" u="none" strike="noStrike" dirty="0" smtClean="0">
                          <a:latin typeface="Verdana"/>
                        </a:rPr>
                        <a:t>process</a:t>
                      </a:r>
                    </a:p>
                    <a:p>
                      <a:pPr algn="l" fontAlgn="b"/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latin typeface="Verdana"/>
                        </a:rPr>
                        <a:t>Text or link to paper/document</a:t>
                      </a:r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latin typeface="Verdana"/>
                        </a:rPr>
                        <a:t>M</a:t>
                      </a:r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latin typeface="Verdana"/>
                        </a:rPr>
                        <a:t>Why the data was generated/Abstract/Brief description</a:t>
                      </a:r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latin typeface="Verdana"/>
                        </a:rPr>
                        <a:t>Might be link to project page</a:t>
                      </a:r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latin typeface="Verdana"/>
                        </a:rPr>
                        <a:t>M</a:t>
                      </a:r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Verdana"/>
                        </a:rPr>
                        <a:t>Date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latin typeface="Verdana"/>
                        </a:rPr>
                        <a:t>Repeatable;</a:t>
                      </a:r>
                      <a:r>
                        <a:rPr lang="en-US" sz="1400" b="0" i="0" u="none" strike="noStrike" baseline="0" dirty="0" smtClean="0">
                          <a:latin typeface="Verdana"/>
                        </a:rPr>
                        <a:t>  </a:t>
                      </a:r>
                      <a:r>
                        <a:rPr lang="en-US" sz="1400" b="0" i="0" u="none" strike="noStrike" baseline="0" dirty="0" err="1" smtClean="0">
                          <a:latin typeface="Verdana"/>
                        </a:rPr>
                        <a:t>eg</a:t>
                      </a:r>
                      <a:r>
                        <a:rPr lang="en-US" sz="1400" b="0" i="0" u="none" strike="noStrike" baseline="0" dirty="0" smtClean="0">
                          <a:latin typeface="Verdana"/>
                        </a:rPr>
                        <a:t> date (range) of data collection; format described in W3CDTF</a:t>
                      </a:r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Verdana"/>
                        </a:rPr>
                        <a:t>O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Verdana"/>
                        </a:rPr>
                        <a:t>M</a:t>
                      </a: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latin typeface="Verdana"/>
                        </a:rPr>
                        <a:t>Reason </a:t>
                      </a:r>
                      <a:r>
                        <a:rPr lang="en-US" sz="1400" b="0" i="0" u="none" strike="noStrike" dirty="0">
                          <a:latin typeface="Verdana"/>
                        </a:rPr>
                        <a:t>for </a:t>
                      </a:r>
                      <a:r>
                        <a:rPr lang="en-US" sz="1400" b="0" i="0" u="none" strike="noStrike" dirty="0" smtClean="0">
                          <a:latin typeface="Verdana"/>
                        </a:rPr>
                        <a:t>embargo</a:t>
                      </a:r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latin typeface="Verdana"/>
                        </a:rPr>
                        <a:t>Repeatable; List options</a:t>
                      </a:r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Verdana"/>
                        </a:rPr>
                        <a:t>[M]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157626"/>
            <a:ext cx="9143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558ED5"/>
                </a:solidFill>
              </a:rPr>
              <a:t>Contextual mandatory metadata [WIP]</a:t>
            </a:r>
            <a:endParaRPr lang="en-US" sz="2400" b="1" dirty="0">
              <a:solidFill>
                <a:srgbClr val="558ED5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8384" y="6245898"/>
            <a:ext cx="8197640" cy="523220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Verdana"/>
                <a:ea typeface="Verdana"/>
                <a:cs typeface="Verdana"/>
              </a:rPr>
              <a:t>All manual depositors to be prompted "Do you have publications associated with this data?" Provide DOI, URL or location plus ORA link. See related identifier (optional)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14074" y="547141"/>
          <a:ext cx="8517888" cy="59782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464"/>
                <a:gridCol w="2260128"/>
                <a:gridCol w="2837527"/>
                <a:gridCol w="104376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Element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Auto Gen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DataCite</a:t>
                      </a:r>
                      <a:endParaRPr lang="en-US" dirty="0"/>
                    </a:p>
                  </a:txBody>
                  <a:tcPr/>
                </a:tc>
              </a:tr>
              <a:tr h="14457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Verdana"/>
                        </a:rPr>
                        <a:t>Co-creators/contributor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Verdana"/>
                        </a:rPr>
                        <a:t>Repeatable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latin typeface="Verdana"/>
                        </a:rPr>
                        <a:t>OxDMP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Verdana"/>
                        </a:rPr>
                        <a:t>O</a:t>
                      </a:r>
                    </a:p>
                  </a:txBody>
                  <a:tcPr marL="12700" marR="12700" marT="12700" marB="0" anchor="b"/>
                </a:tc>
              </a:tr>
              <a:tr h="18679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Verdana"/>
                        </a:rPr>
                        <a:t>Role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Verdana"/>
                        </a:rPr>
                        <a:t>Repeatable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Verdana"/>
                      </a:endParaRPr>
                    </a:p>
                  </a:txBody>
                  <a:tcPr marL="12700" marR="12700" marT="12700" marB="0" anchor="b"/>
                </a:tc>
              </a:tr>
              <a:tr h="18141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Verdana"/>
                        </a:rPr>
                        <a:t>Affiliation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Verdana"/>
                        </a:rPr>
                        <a:t>Repeatable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latin typeface="Verdana"/>
                        </a:rPr>
                        <a:t>OxDMP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Verdana"/>
                      </a:endParaRPr>
                    </a:p>
                  </a:txBody>
                  <a:tcPr marL="12700" marR="12700" marT="12700" marB="0" anchor="b"/>
                </a:tc>
              </a:tr>
              <a:tr h="16845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Verdana"/>
                        </a:rPr>
                        <a:t>Sub-title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Verdana"/>
                      </a:endParaRPr>
                    </a:p>
                  </a:txBody>
                  <a:tcPr marL="12700" marR="12700" marT="12700" marB="0" anchor="b"/>
                </a:tc>
              </a:tr>
              <a:tr h="142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Verdana"/>
                        </a:rPr>
                        <a:t>Subject</a:t>
                      </a:r>
                    </a:p>
                  </a:txBody>
                  <a:tcPr marL="12700" marR="12700" marT="1270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Verdana"/>
                        </a:rPr>
                        <a:t>Default FAST or discipline specific</a:t>
                      </a: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Verdana"/>
                        </a:rPr>
                        <a:t>O</a:t>
                      </a:r>
                    </a:p>
                  </a:txBody>
                  <a:tcPr marL="12700" marR="12700" marT="12700" marB="0" anchor="b"/>
                </a:tc>
              </a:tr>
              <a:tr h="20330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Verdana"/>
                        </a:rPr>
                        <a:t>Keywords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Verdana"/>
                        </a:rPr>
                        <a:t>Free text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Verdana"/>
                      </a:endParaRPr>
                    </a:p>
                  </a:txBody>
                  <a:tcPr marL="12700" marR="12700" marT="12700" marB="0" anchor="b"/>
                </a:tc>
              </a:tr>
              <a:tr h="18141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Verdana"/>
                        </a:rPr>
                        <a:t>Date (other)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Verdana"/>
                        </a:rPr>
                        <a:t>Repeatable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Verdana"/>
                        </a:rPr>
                        <a:t>O</a:t>
                      </a:r>
                    </a:p>
                  </a:txBody>
                  <a:tcPr marL="12700" marR="12700" marT="12700" marB="0" anchor="b"/>
                </a:tc>
              </a:tr>
              <a:tr h="20611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Verdana"/>
                        </a:rPr>
                        <a:t>Language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Verdana"/>
                        </a:rPr>
                        <a:t>Default English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Verdana"/>
                        </a:rPr>
                        <a:t>O</a:t>
                      </a:r>
                    </a:p>
                  </a:txBody>
                  <a:tcPr marL="12700" marR="12700" marT="12700" marB="0" anchor="b"/>
                </a:tc>
              </a:tr>
              <a:tr h="18141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Verdana"/>
                        </a:rPr>
                        <a:t>ResourceType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Verdana"/>
                        </a:rPr>
                        <a:t>O</a:t>
                      </a:r>
                    </a:p>
                  </a:txBody>
                  <a:tcPr marL="12700" marR="12700" marT="12700" marB="0" anchor="b"/>
                </a:tc>
              </a:tr>
              <a:tr h="20611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Verdana"/>
                        </a:rPr>
                        <a:t>AlternateIdentifier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latin typeface="Verdana"/>
                        </a:rPr>
                        <a:t>Eg</a:t>
                      </a:r>
                      <a:r>
                        <a:rPr lang="en-US" sz="1200" b="0" i="0" u="none" strike="noStrike" dirty="0" smtClean="0">
                          <a:latin typeface="Verdana"/>
                        </a:rPr>
                        <a:t> DOI</a:t>
                      </a:r>
                      <a:endParaRPr lang="en-US" sz="12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Verdana"/>
                        </a:rPr>
                        <a:t>O</a:t>
                      </a:r>
                    </a:p>
                  </a:txBody>
                  <a:tcPr marL="12700" marR="12700" marT="12700" marB="0" anchor="b"/>
                </a:tc>
              </a:tr>
              <a:tr h="22028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Verdana"/>
                        </a:rPr>
                        <a:t>RelatedIdentifier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latin typeface="Verdana"/>
                        </a:rPr>
                        <a:t>eg DOI of publication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Verdana"/>
                        </a:rPr>
                        <a:t>O</a:t>
                      </a:r>
                    </a:p>
                  </a:txBody>
                  <a:tcPr marL="12700" marR="12700" marT="12700" marB="0" anchor="b"/>
                </a:tc>
              </a:tr>
              <a:tr h="22028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Verdana"/>
                        </a:rPr>
                        <a:t>Size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latin typeface="Verdana"/>
                        </a:rPr>
                        <a:t>System gen if DataBank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Verdana"/>
                        </a:rPr>
                        <a:t>O</a:t>
                      </a:r>
                    </a:p>
                  </a:txBody>
                  <a:tcPr marL="12700" marR="12700" marT="12700" marB="0" anchor="b"/>
                </a:tc>
              </a:tr>
              <a:tr h="22028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Verdana"/>
                        </a:rPr>
                        <a:t>Format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Verdana"/>
                        </a:rPr>
                        <a:t>O</a:t>
                      </a:r>
                    </a:p>
                  </a:txBody>
                  <a:tcPr marL="12700" marR="12700" marT="12700" marB="0" anchor="b"/>
                </a:tc>
              </a:tr>
              <a:tr h="207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Verdana"/>
                        </a:rPr>
                        <a:t>Version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Verdana"/>
                        </a:rPr>
                        <a:t>O</a:t>
                      </a:r>
                    </a:p>
                  </a:txBody>
                  <a:tcPr marL="12700" marR="12700" marT="12700" marB="0" anchor="b"/>
                </a:tc>
              </a:tr>
              <a:tr h="24620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Verdana"/>
                        </a:rPr>
                        <a:t>Data generation process</a:t>
                      </a: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Verdana"/>
                      </a:endParaRPr>
                    </a:p>
                  </a:txBody>
                  <a:tcPr marL="12700" marR="12700" marT="12700" marB="0" anchor="b"/>
                </a:tc>
              </a:tr>
              <a:tr h="22028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Verdana"/>
                        </a:rPr>
                        <a:t>Abstract/Brief description</a:t>
                      </a: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Verdana"/>
                      </a:endParaRP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Verdana"/>
                        </a:rPr>
                        <a:t>Documentation 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Verdana"/>
                        </a:rPr>
                        <a:t>Text/Link/URI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latin typeface="Verdana"/>
                        </a:rPr>
                        <a:t>descriptive or contextual information about the dataset (e.g. machine settings and experimental conditions under which the </a:t>
                      </a:r>
                      <a:r>
                        <a:rPr lang="en-US" sz="1200" b="0" i="0" u="none" strike="noStrike" dirty="0" smtClean="0">
                          <a:latin typeface="Verdana"/>
                        </a:rPr>
                        <a:t>data</a:t>
                      </a:r>
                      <a:r>
                        <a:rPr lang="en-US" sz="1200" b="0" i="0" u="none" strike="noStrike" baseline="0" dirty="0" smtClean="0">
                          <a:latin typeface="Verdana"/>
                        </a:rPr>
                        <a:t> were </a:t>
                      </a:r>
                      <a:r>
                        <a:rPr lang="en-US" sz="1200" b="0" i="0" u="none" strike="noStrike" dirty="0" smtClean="0">
                          <a:latin typeface="Verdana"/>
                        </a:rPr>
                        <a:t>gathered</a:t>
                      </a:r>
                      <a:r>
                        <a:rPr lang="en-US" sz="1200" b="0" i="0" u="none" strike="noStrike" dirty="0">
                          <a:latin typeface="Verdana"/>
                        </a:rPr>
                        <a:t>)</a:t>
                      </a: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</a:tr>
              <a:tr h="20024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Verdana"/>
                        </a:rPr>
                        <a:t>Documentation 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Verdana"/>
                        </a:rPr>
                        <a:t>Text/Link/URI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Verdana"/>
                      </a:endParaRPr>
                    </a:p>
                  </a:txBody>
                  <a:tcPr marL="12700" marR="12700" marT="12700" marB="0" anchor="b"/>
                </a:tc>
              </a:tr>
              <a:tr h="16845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Verdana"/>
                        </a:rPr>
                        <a:t>Subject </a:t>
                      </a:r>
                      <a:r>
                        <a:rPr lang="en-US" sz="1200" b="0" i="0" u="none" strike="noStrike" dirty="0" smtClean="0">
                          <a:latin typeface="Verdana"/>
                        </a:rPr>
                        <a:t>specific m.d.</a:t>
                      </a:r>
                      <a:endParaRPr lang="en-US" sz="12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Verdana"/>
                        </a:rPr>
                        <a:t>XML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</a:tr>
              <a:tr h="1802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Verdana"/>
                        </a:rPr>
                        <a:t>Subject </a:t>
                      </a:r>
                      <a:r>
                        <a:rPr lang="en-US" sz="1200" b="0" i="0" u="none" strike="noStrike" dirty="0" smtClean="0">
                          <a:latin typeface="Verdana"/>
                        </a:rPr>
                        <a:t>specific m.d.</a:t>
                      </a:r>
                      <a:endParaRPr lang="en-US" sz="12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Verdana"/>
                        </a:rPr>
                        <a:t>XML format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Verdana"/>
                      </a:endParaRPr>
                    </a:p>
                  </a:txBody>
                  <a:tcPr marL="12700" marR="12700" marT="12700" marB="0" anchor="b"/>
                </a:tc>
              </a:tr>
              <a:tr h="17899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Verdana"/>
                        </a:rPr>
                        <a:t>Subject specific classification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Verdana"/>
                        </a:rPr>
                        <a:t>Repeatable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Verdana"/>
                      </a:endParaRPr>
                    </a:p>
                  </a:txBody>
                  <a:tcPr marL="12700" marR="12700" marT="12700" marB="0" anchor="b"/>
                </a:tc>
              </a:tr>
              <a:tr h="190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Verdana"/>
                        </a:rPr>
                        <a:t>Subj specific classn scheme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latin typeface="Verdana"/>
                        </a:rPr>
                        <a:t>Repeatable Populate with fixed values </a:t>
                      </a:r>
                      <a:r>
                        <a:rPr lang="en-US" sz="1200" b="0" i="0" u="none" strike="noStrike" dirty="0" err="1" smtClean="0">
                          <a:latin typeface="Verdana"/>
                        </a:rPr>
                        <a:t>eg</a:t>
                      </a:r>
                      <a:r>
                        <a:rPr lang="en-US" sz="1200" b="0" i="0" u="none" strike="noStrike" dirty="0" smtClean="0">
                          <a:latin typeface="Verdana"/>
                        </a:rPr>
                        <a:t> AMS; JEL</a:t>
                      </a:r>
                      <a:endParaRPr lang="en-US" sz="12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Verdana"/>
                      </a:endParaRPr>
                    </a:p>
                  </a:txBody>
                  <a:tcPr marL="12700" marR="12700" marT="12700" marB="0" anchor="b"/>
                </a:tc>
              </a:tr>
              <a:tr h="13648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Verdana"/>
                        </a:rPr>
                        <a:t>Data complying with known standards </a:t>
                      </a:r>
                      <a:r>
                        <a:rPr lang="en-US" sz="1200" b="0" i="0" u="none" strike="noStrike" dirty="0" err="1">
                          <a:latin typeface="Verdana"/>
                        </a:rPr>
                        <a:t>eg</a:t>
                      </a:r>
                      <a:r>
                        <a:rPr lang="en-US" sz="1200" b="0" i="0" u="none" strike="noStrike" dirty="0">
                          <a:latin typeface="Verdana"/>
                        </a:rPr>
                        <a:t> DDI</a:t>
                      </a: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>
                        <a:latin typeface="Verdana"/>
                      </a:endParaRPr>
                    </a:p>
                  </a:txBody>
                  <a:tcPr marL="12700" marR="12700" marT="1270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Verdana"/>
                      </a:endParaRP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18995" y="33644"/>
            <a:ext cx="7636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558ED5"/>
                </a:solidFill>
              </a:rPr>
              <a:t>Optional metadata – a selection</a:t>
            </a:r>
            <a:endParaRPr lang="en-US" sz="2400" b="1" dirty="0">
              <a:solidFill>
                <a:srgbClr val="558ED5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2481</TotalTime>
  <Words>817</Words>
  <Application>Microsoft Macintosh PowerPoint</Application>
  <PresentationFormat>On-screen Show (4:3)</PresentationFormat>
  <Paragraphs>211</Paragraphs>
  <Slides>10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Just enough metadata</vt:lpstr>
      <vt:lpstr>Uses for metadata</vt:lpstr>
      <vt:lpstr>Starting point: DataCite kernel</vt:lpstr>
      <vt:lpstr>EPSRC principle vi</vt:lpstr>
      <vt:lpstr>Making things easy?</vt:lpstr>
      <vt:lpstr>Populating DataFinder</vt:lpstr>
      <vt:lpstr>Slide 7</vt:lpstr>
      <vt:lpstr>Slide 8</vt:lpstr>
      <vt:lpstr>Slide 9</vt:lpstr>
      <vt:lpstr>Slide 10</vt:lpstr>
    </vt:vector>
  </TitlesOfParts>
  <Company>University Of Oxford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Just enough metadata</dc:title>
  <dc:creator>Sally Rumsey</dc:creator>
  <cp:lastModifiedBy>Sally Rumsey</cp:lastModifiedBy>
  <cp:revision>32</cp:revision>
  <cp:lastPrinted>2012-07-06T17:10:48Z</cp:lastPrinted>
  <dcterms:created xsi:type="dcterms:W3CDTF">2012-07-11T08:36:36Z</dcterms:created>
  <dcterms:modified xsi:type="dcterms:W3CDTF">2012-07-11T08:37:29Z</dcterms:modified>
</cp:coreProperties>
</file>